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2" r:id="rId6"/>
    <p:sldId id="260" r:id="rId7"/>
    <p:sldId id="261" r:id="rId8"/>
    <p:sldId id="263"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8" name="Titel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nl-NL" smtClean="0"/>
              <a:t>Klik om de stijl te bewerken</a:t>
            </a:r>
            <a:endParaRPr kumimoji="0" lang="en-US"/>
          </a:p>
        </p:txBody>
      </p:sp>
      <p:sp>
        <p:nvSpPr>
          <p:cNvPr id="9" name="Ondertitel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a:xfrm>
            <a:off x="6400800" y="6355080"/>
            <a:ext cx="2286000" cy="365760"/>
          </a:xfrm>
        </p:spPr>
        <p:txBody>
          <a:bodyPr/>
          <a:lstStyle>
            <a:lvl1pPr>
              <a:defRPr sz="1400"/>
            </a:lvl1pPr>
          </a:lstStyle>
          <a:p>
            <a:fld id="{EFA096ED-1AC5-4F14-AF33-F564EFB988AF}" type="datetimeFigureOut">
              <a:rPr lang="nl-NL" smtClean="0"/>
              <a:t>13-9-2013</a:t>
            </a:fld>
            <a:endParaRPr lang="nl-NL"/>
          </a:p>
        </p:txBody>
      </p:sp>
      <p:sp>
        <p:nvSpPr>
          <p:cNvPr id="17" name="Tijdelijke aanduiding voor voettekst 16"/>
          <p:cNvSpPr>
            <a:spLocks noGrp="1"/>
          </p:cNvSpPr>
          <p:nvPr>
            <p:ph type="ftr" sz="quarter" idx="11"/>
          </p:nvPr>
        </p:nvSpPr>
        <p:spPr>
          <a:xfrm>
            <a:off x="2898648" y="6355080"/>
            <a:ext cx="3474720" cy="365760"/>
          </a:xfrm>
        </p:spPr>
        <p:txBody>
          <a:bodyPr/>
          <a:lstStyle/>
          <a:p>
            <a:endParaRPr lang="nl-NL"/>
          </a:p>
        </p:txBody>
      </p:sp>
      <p:sp>
        <p:nvSpPr>
          <p:cNvPr id="29" name="Tijdelijke aanduiding voor dianummer 28"/>
          <p:cNvSpPr>
            <a:spLocks noGrp="1"/>
          </p:cNvSpPr>
          <p:nvPr>
            <p:ph type="sldNum" sz="quarter" idx="12"/>
          </p:nvPr>
        </p:nvSpPr>
        <p:spPr>
          <a:xfrm>
            <a:off x="1216152" y="6355080"/>
            <a:ext cx="1219200" cy="365760"/>
          </a:xfrm>
        </p:spPr>
        <p:txBody>
          <a:bodyPr/>
          <a:lstStyle/>
          <a:p>
            <a:fld id="{BFC74CC8-0D15-4217-9E6A-CABEA67B0DFF}" type="slidenum">
              <a:rPr lang="nl-NL" smtClean="0"/>
              <a:t>‹nr.›</a:t>
            </a:fld>
            <a:endParaRPr lang="nl-NL"/>
          </a:p>
        </p:txBody>
      </p:sp>
      <p:sp>
        <p:nvSpPr>
          <p:cNvPr id="21" name="Rechthoe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hthoe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hthoe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hthoe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EFA096ED-1AC5-4F14-AF33-F564EFB988AF}" type="datetimeFigureOut">
              <a:rPr lang="nl-NL" smtClean="0"/>
              <a:t>13-9-2013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FC74CC8-0D15-4217-9E6A-CABEA67B0DFF}"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EFA096ED-1AC5-4F14-AF33-F564EFB988AF}" type="datetimeFigureOut">
              <a:rPr lang="nl-NL" smtClean="0"/>
              <a:t>13-9-2013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FC74CC8-0D15-4217-9E6A-CABEA67B0DFF}" type="slidenum">
              <a:rPr lang="nl-NL" smtClean="0"/>
              <a:t>‹nr.›</a:t>
            </a:fld>
            <a:endParaRPr lang="nl-NL"/>
          </a:p>
        </p:txBody>
      </p:sp>
      <p:sp>
        <p:nvSpPr>
          <p:cNvPr id="7" name="Rechte verbindingslijn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Gelijkbenige driehoe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 verbindingslijn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p:txBody>
          <a:bodyPr/>
          <a:lstStyle/>
          <a:p>
            <a:fld id="{EFA096ED-1AC5-4F14-AF33-F564EFB988AF}" type="datetimeFigureOut">
              <a:rPr lang="nl-NL" smtClean="0"/>
              <a:t>13-9-2013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FC74CC8-0D15-4217-9E6A-CABEA67B0DFF}" type="slidenum">
              <a:rPr lang="nl-NL" smtClean="0"/>
              <a:t>‹nr.›</a:t>
            </a:fld>
            <a:endParaRPr lang="nl-NL"/>
          </a:p>
        </p:txBody>
      </p:sp>
      <p:sp>
        <p:nvSpPr>
          <p:cNvPr id="8" name="Tijdelijke aanduiding voor inhoud 7"/>
          <p:cNvSpPr>
            <a:spLocks noGrp="1"/>
          </p:cNvSpPr>
          <p:nvPr>
            <p:ph sz="quarter" idx="1"/>
          </p:nvPr>
        </p:nvSpPr>
        <p:spPr>
          <a:xfrm>
            <a:off x="457200" y="1219200"/>
            <a:ext cx="8229600"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a:xfrm>
            <a:off x="6400800" y="6355080"/>
            <a:ext cx="2286000" cy="365760"/>
          </a:xfrm>
        </p:spPr>
        <p:txBody>
          <a:bodyPr/>
          <a:lstStyle/>
          <a:p>
            <a:fld id="{EFA096ED-1AC5-4F14-AF33-F564EFB988AF}" type="datetimeFigureOut">
              <a:rPr lang="nl-NL" smtClean="0"/>
              <a:t>13-9-2013</a:t>
            </a:fld>
            <a:endParaRPr lang="nl-NL"/>
          </a:p>
        </p:txBody>
      </p:sp>
      <p:sp>
        <p:nvSpPr>
          <p:cNvPr id="5" name="Tijdelijke aanduiding voor voettekst 4"/>
          <p:cNvSpPr>
            <a:spLocks noGrp="1"/>
          </p:cNvSpPr>
          <p:nvPr>
            <p:ph type="ftr" sz="quarter" idx="11"/>
          </p:nvPr>
        </p:nvSpPr>
        <p:spPr>
          <a:xfrm>
            <a:off x="2898648" y="6355080"/>
            <a:ext cx="3474720" cy="365760"/>
          </a:xfrm>
        </p:spPr>
        <p:txBody>
          <a:bodyPr/>
          <a:lstStyle/>
          <a:p>
            <a:endParaRPr lang="nl-NL"/>
          </a:p>
        </p:txBody>
      </p:sp>
      <p:sp>
        <p:nvSpPr>
          <p:cNvPr id="6" name="Tijdelijke aanduiding voor dianummer 5"/>
          <p:cNvSpPr>
            <a:spLocks noGrp="1"/>
          </p:cNvSpPr>
          <p:nvPr>
            <p:ph type="sldNum" sz="quarter" idx="12"/>
          </p:nvPr>
        </p:nvSpPr>
        <p:spPr>
          <a:xfrm>
            <a:off x="1069848" y="6355080"/>
            <a:ext cx="1520952" cy="365760"/>
          </a:xfrm>
        </p:spPr>
        <p:txBody>
          <a:bodyPr/>
          <a:lstStyle/>
          <a:p>
            <a:fld id="{BFC74CC8-0D15-4217-9E6A-CABEA67B0DFF}" type="slidenum">
              <a:rPr lang="nl-NL" smtClean="0"/>
              <a:t>‹nr.›</a:t>
            </a:fld>
            <a:endParaRPr lang="nl-NL"/>
          </a:p>
        </p:txBody>
      </p:sp>
      <p:sp>
        <p:nvSpPr>
          <p:cNvPr id="7" name="Rechthoe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p>
            <a:fld id="{EFA096ED-1AC5-4F14-AF33-F564EFB988AF}" type="datetimeFigureOut">
              <a:rPr lang="nl-NL" smtClean="0"/>
              <a:t>13-9-2013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FC74CC8-0D15-4217-9E6A-CABEA67B0DFF}" type="slidenum">
              <a:rPr lang="nl-NL" smtClean="0"/>
              <a:t>‹nr.›</a:t>
            </a:fld>
            <a:endParaRPr lang="nl-NL"/>
          </a:p>
        </p:txBody>
      </p:sp>
      <p:sp>
        <p:nvSpPr>
          <p:cNvPr id="9" name="Tijdelijke aanduiding voor inhoud 8"/>
          <p:cNvSpPr>
            <a:spLocks noGrp="1"/>
          </p:cNvSpPr>
          <p:nvPr>
            <p:ph sz="quarter" idx="1"/>
          </p:nvPr>
        </p:nvSpPr>
        <p:spPr>
          <a:xfrm>
            <a:off x="457200" y="1219200"/>
            <a:ext cx="4041648"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1" name="Tijdelijke aanduiding voor inhoud 10"/>
          <p:cNvSpPr>
            <a:spLocks noGrp="1"/>
          </p:cNvSpPr>
          <p:nvPr>
            <p:ph sz="quarter" idx="2"/>
          </p:nvPr>
        </p:nvSpPr>
        <p:spPr>
          <a:xfrm>
            <a:off x="4632198" y="1216152"/>
            <a:ext cx="4041648"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nchor="ctr"/>
          <a:lstStyle>
            <a:lvl1pPr>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7" name="Tijdelijke aanduiding voor datum 6"/>
          <p:cNvSpPr>
            <a:spLocks noGrp="1"/>
          </p:cNvSpPr>
          <p:nvPr>
            <p:ph type="dt" sz="half" idx="10"/>
          </p:nvPr>
        </p:nvSpPr>
        <p:spPr/>
        <p:txBody>
          <a:bodyPr/>
          <a:lstStyle/>
          <a:p>
            <a:fld id="{EFA096ED-1AC5-4F14-AF33-F564EFB988AF}" type="datetimeFigureOut">
              <a:rPr lang="nl-NL" smtClean="0"/>
              <a:t>13-9-2013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FC74CC8-0D15-4217-9E6A-CABEA67B0DFF}" type="slidenum">
              <a:rPr lang="nl-NL" smtClean="0"/>
              <a:t>‹nr.›</a:t>
            </a:fld>
            <a:endParaRPr lang="nl-NL"/>
          </a:p>
        </p:txBody>
      </p:sp>
      <p:sp>
        <p:nvSpPr>
          <p:cNvPr id="11" name="Tijdelijke aanduiding voor inhoud 10"/>
          <p:cNvSpPr>
            <a:spLocks noGrp="1"/>
          </p:cNvSpPr>
          <p:nvPr>
            <p:ph sz="quarter" idx="2"/>
          </p:nvPr>
        </p:nvSpPr>
        <p:spPr>
          <a:xfrm>
            <a:off x="457200" y="2133600"/>
            <a:ext cx="4038600" cy="40386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quarter" idx="4"/>
          </p:nvPr>
        </p:nvSpPr>
        <p:spPr>
          <a:xfrm>
            <a:off x="4648200" y="2133600"/>
            <a:ext cx="4038600" cy="40386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EFA096ED-1AC5-4F14-AF33-F564EFB988AF}" type="datetimeFigureOut">
              <a:rPr lang="nl-NL" smtClean="0"/>
              <a:t>13-9-2013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FC74CC8-0D15-4217-9E6A-CABEA67B0DFF}" type="slidenum">
              <a:rPr lang="nl-NL" smtClean="0"/>
              <a:t>‹nr.›</a:t>
            </a:fld>
            <a:endParaRPr lang="nl-NL"/>
          </a:p>
        </p:txBody>
      </p:sp>
      <p:sp>
        <p:nvSpPr>
          <p:cNvPr id="6" name="Gelijkbenige driehoe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FA096ED-1AC5-4F14-AF33-F564EFB988AF}" type="datetimeFigureOut">
              <a:rPr lang="nl-NL" smtClean="0"/>
              <a:t>13-9-2013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FC74CC8-0D15-4217-9E6A-CABEA67B0DFF}" type="slidenum">
              <a:rPr lang="nl-NL" smtClean="0"/>
              <a:t>‹nr.›</a:t>
            </a:fld>
            <a:endParaRPr lang="nl-NL"/>
          </a:p>
        </p:txBody>
      </p:sp>
      <p:sp>
        <p:nvSpPr>
          <p:cNvPr id="5" name="Rechte verbindingslijn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Gelijkbenige driehoe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EFA096ED-1AC5-4F14-AF33-F564EFB988AF}" type="datetimeFigureOut">
              <a:rPr lang="nl-NL" smtClean="0"/>
              <a:t>13-9-2013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FC74CC8-0D15-4217-9E6A-CABEA67B0DFF}" type="slidenum">
              <a:rPr lang="nl-NL" smtClean="0"/>
              <a:t>‹nr.›</a:t>
            </a:fld>
            <a:endParaRPr lang="nl-NL"/>
          </a:p>
        </p:txBody>
      </p:sp>
      <p:sp>
        <p:nvSpPr>
          <p:cNvPr id="8" name="Rechte verbindingslijn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Rechte verbindingslijn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elijkbenige driehoe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ijdelijke aanduiding voor inhoud 11"/>
          <p:cNvSpPr>
            <a:spLocks noGrp="1"/>
          </p:cNvSpPr>
          <p:nvPr>
            <p:ph sz="quarter" idx="1"/>
          </p:nvPr>
        </p:nvSpPr>
        <p:spPr>
          <a:xfrm>
            <a:off x="304800" y="304800"/>
            <a:ext cx="5715000" cy="5715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EFA096ED-1AC5-4F14-AF33-F564EFB988AF}" type="datetimeFigureOut">
              <a:rPr lang="nl-NL" smtClean="0"/>
              <a:t>13-9-2013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FC74CC8-0D15-4217-9E6A-CABEA67B0DFF}" type="slidenum">
              <a:rPr lang="nl-NL" smtClean="0"/>
              <a:t>‹nr.›</a:t>
            </a:fld>
            <a:endParaRPr lang="nl-NL"/>
          </a:p>
        </p:txBody>
      </p:sp>
      <p:sp>
        <p:nvSpPr>
          <p:cNvPr id="8" name="Rechte verbindingslijn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Gelijkbenige driehoe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16200000" scaled="0"/>
          <a:tileRect/>
        </a:gradFill>
        <a:effectLst/>
      </p:bgPr>
    </p:bg>
    <p:spTree>
      <p:nvGrpSpPr>
        <p:cNvPr id="1" name=""/>
        <p:cNvGrpSpPr/>
        <p:nvPr/>
      </p:nvGrpSpPr>
      <p:grpSpPr>
        <a:xfrm>
          <a:off x="0" y="0"/>
          <a:ext cx="0" cy="0"/>
          <a:chOff x="0" y="0"/>
          <a:chExt cx="0" cy="0"/>
        </a:xfrm>
      </p:grpSpPr>
      <p:sp>
        <p:nvSpPr>
          <p:cNvPr id="22" name="Tijdelijke aanduiding voor titel 21"/>
          <p:cNvSpPr>
            <a:spLocks noGrp="1"/>
          </p:cNvSpPr>
          <p:nvPr>
            <p:ph type="title"/>
          </p:nvPr>
        </p:nvSpPr>
        <p:spPr>
          <a:xfrm>
            <a:off x="457200" y="152400"/>
            <a:ext cx="8229600" cy="990600"/>
          </a:xfrm>
          <a:prstGeom prst="rect">
            <a:avLst/>
          </a:prstGeom>
        </p:spPr>
        <p:txBody>
          <a:bodyPr vert="horz" anchor="b" anchorCtr="0">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FA096ED-1AC5-4F14-AF33-F564EFB988AF}" type="datetimeFigureOut">
              <a:rPr lang="nl-NL" smtClean="0"/>
              <a:t>13-9-2013</a:t>
            </a:fld>
            <a:endParaRPr lang="nl-NL"/>
          </a:p>
        </p:txBody>
      </p:sp>
      <p:sp>
        <p:nvSpPr>
          <p:cNvPr id="3" name="Tijdelijke aanduiding voor voettekst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nl-NL"/>
          </a:p>
        </p:txBody>
      </p:sp>
      <p:sp>
        <p:nvSpPr>
          <p:cNvPr id="23" name="Tijdelijke aanduiding voor dianumm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FC74CC8-0D15-4217-9E6A-CABEA67B0DFF}" type="slidenum">
              <a:rPr lang="nl-NL" smtClean="0"/>
              <a:t>‹nr.›</a:t>
            </a:fld>
            <a:endParaRPr lang="nl-NL"/>
          </a:p>
        </p:txBody>
      </p:sp>
      <p:sp>
        <p:nvSpPr>
          <p:cNvPr id="28" name="Rechte verbindingslijn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Rechte verbindingslijn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Gelijkbenige driehoe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Practicum osmose</a:t>
            </a:r>
            <a:endParaRPr lang="nl-NL" dirty="0"/>
          </a:p>
        </p:txBody>
      </p:sp>
      <p:sp>
        <p:nvSpPr>
          <p:cNvPr id="3" name="Ondertitel 2"/>
          <p:cNvSpPr>
            <a:spLocks noGrp="1"/>
          </p:cNvSpPr>
          <p:nvPr>
            <p:ph type="subTitle" idx="1"/>
          </p:nvPr>
        </p:nvSpPr>
        <p:spPr/>
        <p:txBody>
          <a:bodyPr>
            <a:normAutofit fontScale="70000" lnSpcReduction="20000"/>
          </a:bodyPr>
          <a:lstStyle/>
          <a:p>
            <a:r>
              <a:rPr lang="nl-NL" u="sng" dirty="0" smtClean="0">
                <a:solidFill>
                  <a:srgbClr val="FF0000"/>
                </a:solidFill>
              </a:rPr>
              <a:t>Onderzoeksvraag:</a:t>
            </a:r>
          </a:p>
          <a:p>
            <a:r>
              <a:rPr lang="nl-NL" dirty="0" smtClean="0">
                <a:solidFill>
                  <a:srgbClr val="FF0000"/>
                </a:solidFill>
              </a:rPr>
              <a:t>Wat is de osmotische waarde van aardappelcellen?</a:t>
            </a:r>
            <a:endParaRPr lang="nl-NL"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4">
                    <a:lumMod val="75000"/>
                  </a:schemeClr>
                </a:solidFill>
              </a:rPr>
              <a:t>Verdunningsreeks maken</a:t>
            </a:r>
            <a:endParaRPr lang="nl-NL" dirty="0">
              <a:solidFill>
                <a:schemeClr val="accent4">
                  <a:lumMod val="75000"/>
                </a:schemeClr>
              </a:solidFill>
            </a:endParaRPr>
          </a:p>
        </p:txBody>
      </p:sp>
      <p:sp>
        <p:nvSpPr>
          <p:cNvPr id="3" name="Tijdelijke aanduiding voor inhoud 2"/>
          <p:cNvSpPr>
            <a:spLocks noGrp="1"/>
          </p:cNvSpPr>
          <p:nvPr>
            <p:ph sz="quarter" idx="1"/>
          </p:nvPr>
        </p:nvSpPr>
        <p:spPr/>
        <p:txBody>
          <a:bodyPr>
            <a:normAutofit lnSpcReduction="10000"/>
          </a:bodyPr>
          <a:lstStyle/>
          <a:p>
            <a:pPr>
              <a:buNone/>
            </a:pPr>
            <a:r>
              <a:rPr lang="nl-NL" dirty="0" smtClean="0"/>
              <a:t>Maak een verdunningsreeks van </a:t>
            </a:r>
            <a:r>
              <a:rPr lang="nl-NL" dirty="0" err="1" smtClean="0"/>
              <a:t>NaCL</a:t>
            </a:r>
            <a:r>
              <a:rPr lang="nl-NL" dirty="0" smtClean="0"/>
              <a:t> oplossingen:</a:t>
            </a:r>
          </a:p>
          <a:p>
            <a:r>
              <a:rPr lang="nl-NL" dirty="0" smtClean="0"/>
              <a:t>Nummer 6 reageerbuizen 1 t/m 6 (tape gebruiken)</a:t>
            </a:r>
          </a:p>
          <a:p>
            <a:r>
              <a:rPr lang="nl-NL" dirty="0" smtClean="0"/>
              <a:t>Maak een tabel in je schrift met kolommen voor buis 1 t/m 6</a:t>
            </a:r>
          </a:p>
          <a:p>
            <a:r>
              <a:rPr lang="nl-NL" dirty="0" smtClean="0"/>
              <a:t>In buis 1: 20 ml van 8% </a:t>
            </a:r>
            <a:r>
              <a:rPr lang="nl-NL" dirty="0" err="1" smtClean="0"/>
              <a:t>NaCl-oplossing</a:t>
            </a:r>
            <a:r>
              <a:rPr lang="nl-NL" dirty="0" smtClean="0"/>
              <a:t>. </a:t>
            </a:r>
          </a:p>
          <a:p>
            <a:r>
              <a:rPr lang="nl-NL" dirty="0" smtClean="0"/>
              <a:t>In buis 2: 10 ml uit buis 1 + 10 ml </a:t>
            </a:r>
            <a:r>
              <a:rPr lang="nl-NL" dirty="0" err="1" smtClean="0"/>
              <a:t>gedest</a:t>
            </a:r>
            <a:r>
              <a:rPr lang="nl-NL" dirty="0" smtClean="0"/>
              <a:t>. water</a:t>
            </a:r>
          </a:p>
          <a:p>
            <a:r>
              <a:rPr lang="nl-NL" dirty="0" smtClean="0"/>
              <a:t>In buis 3: 10 ml uit buis 2 + 10 ml </a:t>
            </a:r>
            <a:r>
              <a:rPr lang="nl-NL" dirty="0" err="1" smtClean="0"/>
              <a:t>gedest.water</a:t>
            </a:r>
            <a:endParaRPr lang="nl-NL" dirty="0" smtClean="0"/>
          </a:p>
          <a:p>
            <a:r>
              <a:rPr lang="nl-NL" dirty="0" smtClean="0"/>
              <a:t>In buis 4: 10 ml uit buis 3 </a:t>
            </a:r>
            <a:r>
              <a:rPr lang="nl-NL" dirty="0" smtClean="0"/>
              <a:t>+ 10 ml </a:t>
            </a:r>
            <a:r>
              <a:rPr lang="nl-NL" dirty="0" err="1" smtClean="0"/>
              <a:t>gedest.water</a:t>
            </a:r>
            <a:endParaRPr lang="nl-NL" dirty="0" smtClean="0"/>
          </a:p>
          <a:p>
            <a:r>
              <a:rPr lang="nl-NL" dirty="0" smtClean="0"/>
              <a:t>In buis 5: 10 ml uit buis 4 + 10 ml </a:t>
            </a:r>
            <a:r>
              <a:rPr lang="nl-NL" dirty="0" err="1" smtClean="0"/>
              <a:t>gedest.water</a:t>
            </a:r>
            <a:endParaRPr lang="nl-NL" dirty="0" smtClean="0"/>
          </a:p>
          <a:p>
            <a:r>
              <a:rPr lang="nl-NL" dirty="0" smtClean="0"/>
              <a:t>In buis 6: alleen 10 ml </a:t>
            </a:r>
            <a:r>
              <a:rPr lang="nl-NL" dirty="0" err="1" smtClean="0"/>
              <a:t>gedest</a:t>
            </a:r>
            <a:r>
              <a:rPr lang="nl-NL" dirty="0" smtClean="0"/>
              <a:t>. water</a:t>
            </a:r>
          </a:p>
          <a:p>
            <a:r>
              <a:rPr lang="nl-NL" dirty="0" smtClean="0"/>
              <a:t>Zet in de tabel het % zout (</a:t>
            </a:r>
            <a:r>
              <a:rPr lang="nl-NL" dirty="0" err="1" smtClean="0"/>
              <a:t>NaCl</a:t>
            </a:r>
            <a:r>
              <a:rPr lang="nl-NL" dirty="0" smtClean="0"/>
              <a:t>) in iedere buis.</a:t>
            </a:r>
          </a:p>
          <a:p>
            <a:endParaRPr lang="nl-NL" dirty="0" smtClean="0"/>
          </a:p>
          <a:p>
            <a:endParaRPr lang="nl-NL"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4">
                    <a:lumMod val="75000"/>
                  </a:schemeClr>
                </a:solidFill>
              </a:rPr>
              <a:t>Gelijke staafjes aardappel</a:t>
            </a:r>
            <a:endParaRPr lang="nl-NL" dirty="0">
              <a:solidFill>
                <a:schemeClr val="accent4">
                  <a:lumMod val="75000"/>
                </a:schemeClr>
              </a:solidFill>
            </a:endParaRPr>
          </a:p>
        </p:txBody>
      </p:sp>
      <p:sp>
        <p:nvSpPr>
          <p:cNvPr id="3" name="Tijdelijke aanduiding voor inhoud 2"/>
          <p:cNvSpPr>
            <a:spLocks noGrp="1"/>
          </p:cNvSpPr>
          <p:nvPr>
            <p:ph sz="quarter" idx="1"/>
          </p:nvPr>
        </p:nvSpPr>
        <p:spPr/>
        <p:txBody>
          <a:bodyPr>
            <a:normAutofit/>
          </a:bodyPr>
          <a:lstStyle/>
          <a:p>
            <a:r>
              <a:rPr lang="nl-NL" dirty="0" smtClean="0"/>
              <a:t>Snijd uit een aardappel 6 gelijke staafjes: lengte 50 mm, dikte 7 mm (precies afsnijden)</a:t>
            </a:r>
          </a:p>
          <a:p>
            <a:r>
              <a:rPr lang="nl-NL" dirty="0" smtClean="0"/>
              <a:t>Meet een staafjes precies op, noteer de </a:t>
            </a:r>
            <a:r>
              <a:rPr lang="nl-NL" dirty="0" err="1" smtClean="0"/>
              <a:t>preciese</a:t>
            </a:r>
            <a:r>
              <a:rPr lang="nl-NL" dirty="0" smtClean="0"/>
              <a:t> afmetingen in de kolom bij buis 1. Doe het aardappelstaafje in buis 1. </a:t>
            </a:r>
          </a:p>
          <a:p>
            <a:pPr>
              <a:buNone/>
            </a:pPr>
            <a:r>
              <a:rPr lang="nl-NL" dirty="0"/>
              <a:t>	</a:t>
            </a:r>
            <a:r>
              <a:rPr lang="nl-NL" dirty="0" smtClean="0"/>
              <a:t>Zorg dat het staafje helemaal onder water staat.</a:t>
            </a:r>
          </a:p>
          <a:p>
            <a:r>
              <a:rPr lang="nl-NL" dirty="0" smtClean="0"/>
              <a:t>Neem het tweede staafje, meet, noteer en doe het staafje in buis 2</a:t>
            </a:r>
          </a:p>
          <a:p>
            <a:r>
              <a:rPr lang="nl-NL" dirty="0" smtClean="0"/>
              <a:t>Doe hetzelfde voor alle andere buizen.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4">
                    <a:lumMod val="75000"/>
                  </a:schemeClr>
                </a:solidFill>
              </a:rPr>
              <a:t>Verder…</a:t>
            </a:r>
            <a:endParaRPr lang="nl-NL" dirty="0">
              <a:solidFill>
                <a:schemeClr val="accent4">
                  <a:lumMod val="75000"/>
                </a:schemeClr>
              </a:solidFill>
            </a:endParaRPr>
          </a:p>
        </p:txBody>
      </p:sp>
      <p:sp>
        <p:nvSpPr>
          <p:cNvPr id="3" name="Tijdelijke aanduiding voor inhoud 2"/>
          <p:cNvSpPr>
            <a:spLocks noGrp="1"/>
          </p:cNvSpPr>
          <p:nvPr>
            <p:ph sz="quarter" idx="1"/>
          </p:nvPr>
        </p:nvSpPr>
        <p:spPr/>
        <p:txBody>
          <a:bodyPr>
            <a:normAutofit/>
          </a:bodyPr>
          <a:lstStyle/>
          <a:p>
            <a:r>
              <a:rPr lang="nl-NL" dirty="0" smtClean="0"/>
              <a:t>Plak een stuk tape aan jullie rekje met daarop namen, klas en datum</a:t>
            </a:r>
          </a:p>
          <a:p>
            <a:r>
              <a:rPr lang="nl-NL" dirty="0" smtClean="0"/>
              <a:t>Zet het rekje weg</a:t>
            </a:r>
          </a:p>
          <a:p>
            <a:r>
              <a:rPr lang="nl-NL" dirty="0" smtClean="0"/>
              <a:t>Ruim alle spullen op.</a:t>
            </a:r>
          </a:p>
          <a:p>
            <a:pPr>
              <a:buNone/>
            </a:pPr>
            <a:r>
              <a:rPr lang="nl-NL" dirty="0" smtClean="0"/>
              <a:t>Begin aan het verslag:</a:t>
            </a:r>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4">
                    <a:lumMod val="75000"/>
                  </a:schemeClr>
                </a:solidFill>
              </a:rPr>
              <a:t>Eerste deel van het verslag:</a:t>
            </a:r>
            <a:endParaRPr lang="nl-NL" dirty="0">
              <a:solidFill>
                <a:schemeClr val="accent4">
                  <a:lumMod val="75000"/>
                </a:schemeClr>
              </a:solidFill>
            </a:endParaRPr>
          </a:p>
        </p:txBody>
      </p:sp>
      <p:sp>
        <p:nvSpPr>
          <p:cNvPr id="3" name="Tijdelijke aanduiding voor inhoud 2"/>
          <p:cNvSpPr>
            <a:spLocks noGrp="1"/>
          </p:cNvSpPr>
          <p:nvPr>
            <p:ph sz="quarter" idx="1"/>
          </p:nvPr>
        </p:nvSpPr>
        <p:spPr/>
        <p:txBody>
          <a:bodyPr>
            <a:normAutofit lnSpcReduction="10000"/>
          </a:bodyPr>
          <a:lstStyle/>
          <a:p>
            <a:r>
              <a:rPr lang="nl-NL" b="1" u="sng" dirty="0" smtClean="0"/>
              <a:t>Onderzoeksvraag</a:t>
            </a:r>
            <a:r>
              <a:rPr lang="nl-NL" dirty="0" smtClean="0"/>
              <a:t>: wat is de osmotische waarde van aardappelcellen?</a:t>
            </a:r>
          </a:p>
          <a:p>
            <a:r>
              <a:rPr lang="nl-NL" b="1" u="sng" dirty="0" smtClean="0"/>
              <a:t>Hypothese:</a:t>
            </a:r>
            <a:r>
              <a:rPr lang="nl-NL" dirty="0" smtClean="0"/>
              <a:t> wat verwacht je als resultaat en waarom? Leg heel uitgebreid uit met behulp van de theorie over osmose wat je denkt dat er gebeurt met de cellen en hoe je dat denkt  terug te zien in je resultaten.</a:t>
            </a:r>
          </a:p>
          <a:p>
            <a:r>
              <a:rPr lang="nl-NL" b="1" u="sng" dirty="0" smtClean="0"/>
              <a:t>Materiaal en methode</a:t>
            </a:r>
            <a:r>
              <a:rPr lang="nl-NL" dirty="0" smtClean="0"/>
              <a:t>:</a:t>
            </a:r>
          </a:p>
          <a:p>
            <a:pPr>
              <a:buNone/>
            </a:pPr>
            <a:r>
              <a:rPr lang="nl-NL" dirty="0" smtClean="0"/>
              <a:t>	Zet de spullen op een rij die je hebt gebruikt</a:t>
            </a:r>
          </a:p>
          <a:p>
            <a:pPr>
              <a:buNone/>
            </a:pPr>
            <a:r>
              <a:rPr lang="nl-NL" dirty="0" smtClean="0"/>
              <a:t>	Beschrijf precies wat je hebt gedaan, zo dat iemand anders jouw beschrijving kan gebruiken om het experiment te herhalen.</a:t>
            </a:r>
            <a:endParaRPr lang="nl-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4">
                    <a:lumMod val="75000"/>
                  </a:schemeClr>
                </a:solidFill>
              </a:rPr>
              <a:t>Deel 2 van het practicum: resultaten</a:t>
            </a:r>
            <a:endParaRPr lang="nl-NL" dirty="0">
              <a:solidFill>
                <a:schemeClr val="accent4">
                  <a:lumMod val="75000"/>
                </a:schemeClr>
              </a:solidFill>
            </a:endParaRPr>
          </a:p>
        </p:txBody>
      </p:sp>
      <p:sp>
        <p:nvSpPr>
          <p:cNvPr id="3" name="Tijdelijke aanduiding voor inhoud 2"/>
          <p:cNvSpPr>
            <a:spLocks noGrp="1"/>
          </p:cNvSpPr>
          <p:nvPr>
            <p:ph sz="quarter" idx="1"/>
          </p:nvPr>
        </p:nvSpPr>
        <p:spPr/>
        <p:txBody>
          <a:bodyPr/>
          <a:lstStyle/>
          <a:p>
            <a:r>
              <a:rPr lang="nl-NL" dirty="0" smtClean="0"/>
              <a:t>Haal je rekje op.</a:t>
            </a:r>
          </a:p>
          <a:p>
            <a:r>
              <a:rPr lang="nl-NL" dirty="0" smtClean="0"/>
              <a:t>Haal het aardappelstaafje uit buis 1.</a:t>
            </a:r>
          </a:p>
          <a:p>
            <a:r>
              <a:rPr lang="nl-NL" dirty="0" smtClean="0"/>
              <a:t>Meet precies de lengte, dikte en noteer in de tabel.</a:t>
            </a:r>
          </a:p>
          <a:p>
            <a:r>
              <a:rPr lang="nl-NL" dirty="0" smtClean="0"/>
              <a:t>Noteer ook hoe slap of hoe stevig het stukje </a:t>
            </a:r>
            <a:r>
              <a:rPr lang="nl-NL" dirty="0" err="1" smtClean="0"/>
              <a:t>aadrappel</a:t>
            </a:r>
            <a:r>
              <a:rPr lang="nl-NL" dirty="0" smtClean="0"/>
              <a:t> is.</a:t>
            </a:r>
          </a:p>
          <a:p>
            <a:r>
              <a:rPr lang="nl-NL" dirty="0" smtClean="0"/>
              <a:t>Doe dit voor ieder buisje.</a:t>
            </a:r>
          </a:p>
          <a:p>
            <a:r>
              <a:rPr lang="nl-NL" dirty="0" smtClean="0"/>
              <a:t>Ruim al je spullen op.</a:t>
            </a:r>
            <a:endParaRPr lang="nl-N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4">
                    <a:lumMod val="75000"/>
                  </a:schemeClr>
                </a:solidFill>
              </a:rPr>
              <a:t>Verslag maken:</a:t>
            </a:r>
            <a:endParaRPr lang="nl-NL" dirty="0">
              <a:solidFill>
                <a:schemeClr val="accent4">
                  <a:lumMod val="75000"/>
                </a:schemeClr>
              </a:solidFill>
            </a:endParaRPr>
          </a:p>
        </p:txBody>
      </p:sp>
      <p:sp>
        <p:nvSpPr>
          <p:cNvPr id="3" name="Tijdelijke aanduiding voor inhoud 2"/>
          <p:cNvSpPr>
            <a:spLocks noGrp="1"/>
          </p:cNvSpPr>
          <p:nvPr>
            <p:ph sz="quarter" idx="1"/>
          </p:nvPr>
        </p:nvSpPr>
        <p:spPr/>
        <p:txBody>
          <a:bodyPr>
            <a:normAutofit fontScale="85000" lnSpcReduction="20000"/>
          </a:bodyPr>
          <a:lstStyle/>
          <a:p>
            <a:r>
              <a:rPr lang="nl-NL" b="1" u="sng" dirty="0" smtClean="0"/>
              <a:t>Onderzoeksvraag:</a:t>
            </a:r>
            <a:r>
              <a:rPr lang="nl-NL" dirty="0" smtClean="0"/>
              <a:t> wat is de osmotische waarde van aardappelcellen?</a:t>
            </a:r>
          </a:p>
          <a:p>
            <a:r>
              <a:rPr lang="nl-NL" b="1" u="sng" dirty="0" smtClean="0"/>
              <a:t>Hypothese:</a:t>
            </a:r>
            <a:r>
              <a:rPr lang="nl-NL" dirty="0" smtClean="0"/>
              <a:t> wat verwacht je als resultaat en waarom? Leg heel uitgebreid uit met behulp van de theorie over osmose wat je denkt dat er gebeurt met de cellen en hoe je dat denkt  terug te zien in je resultaten.</a:t>
            </a:r>
          </a:p>
          <a:p>
            <a:r>
              <a:rPr lang="nl-NL" b="1" u="sng" dirty="0" smtClean="0"/>
              <a:t>Materiaal en methode</a:t>
            </a:r>
          </a:p>
          <a:p>
            <a:r>
              <a:rPr lang="nl-NL" b="1" u="sng" dirty="0" smtClean="0"/>
              <a:t>Resultaten:</a:t>
            </a:r>
            <a:r>
              <a:rPr lang="nl-NL" dirty="0" smtClean="0"/>
              <a:t> </a:t>
            </a:r>
            <a:r>
              <a:rPr lang="nl-NL" dirty="0" smtClean="0"/>
              <a:t>tabel en grafiek (zie volgende dia)</a:t>
            </a:r>
          </a:p>
          <a:p>
            <a:r>
              <a:rPr lang="nl-NL" b="1" u="sng" dirty="0" smtClean="0"/>
              <a:t>Conclusie:</a:t>
            </a:r>
            <a:r>
              <a:rPr lang="nl-NL" dirty="0" smtClean="0"/>
              <a:t> wat kun je zien in de resultaten, waar gaan de cellen over van </a:t>
            </a:r>
            <a:r>
              <a:rPr lang="nl-NL" dirty="0" err="1" smtClean="0"/>
              <a:t>turgor</a:t>
            </a:r>
            <a:r>
              <a:rPr lang="nl-NL" dirty="0" smtClean="0"/>
              <a:t> op </a:t>
            </a:r>
            <a:r>
              <a:rPr lang="nl-NL" dirty="0" err="1" smtClean="0"/>
              <a:t>plasmolyse</a:t>
            </a:r>
            <a:r>
              <a:rPr lang="nl-NL" dirty="0" smtClean="0"/>
              <a:t>?</a:t>
            </a:r>
          </a:p>
          <a:p>
            <a:r>
              <a:rPr lang="nl-NL" b="1" u="sng" dirty="0" smtClean="0"/>
              <a:t>Discussie:</a:t>
            </a:r>
            <a:r>
              <a:rPr lang="nl-NL" dirty="0" smtClean="0"/>
              <a:t> </a:t>
            </a:r>
            <a:r>
              <a:rPr lang="nl-NL" dirty="0" smtClean="0"/>
              <a:t>Geef antwoord op de onderzoeksvraag</a:t>
            </a:r>
            <a:r>
              <a:rPr lang="nl-NL" dirty="0" smtClean="0"/>
              <a:t>. Klopte je hypothese? Zo nee, waar zou dat aan kunnen liggen. Zijn er dingen fout gegaan? Zou je dingen anders/beter kunnen doen? Wil je verder nog wat zeggen over dit experiment? Heeft ieder van jullie zijn deel gedaan?</a:t>
            </a:r>
            <a:endParaRPr lang="nl-NL" b="1"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4">
                    <a:lumMod val="75000"/>
                  </a:schemeClr>
                </a:solidFill>
              </a:rPr>
              <a:t>Resultaten uitwerken:</a:t>
            </a:r>
            <a:endParaRPr lang="nl-NL" dirty="0">
              <a:solidFill>
                <a:schemeClr val="accent4">
                  <a:lumMod val="75000"/>
                </a:schemeClr>
              </a:solidFill>
            </a:endParaRPr>
          </a:p>
        </p:txBody>
      </p:sp>
      <p:sp>
        <p:nvSpPr>
          <p:cNvPr id="3" name="Tijdelijke aanduiding voor inhoud 2"/>
          <p:cNvSpPr>
            <a:spLocks noGrp="1"/>
          </p:cNvSpPr>
          <p:nvPr>
            <p:ph sz="quarter" idx="1"/>
          </p:nvPr>
        </p:nvSpPr>
        <p:spPr/>
        <p:txBody>
          <a:bodyPr>
            <a:normAutofit fontScale="85000" lnSpcReduction="20000"/>
          </a:bodyPr>
          <a:lstStyle/>
          <a:p>
            <a:r>
              <a:rPr lang="nl-NL" b="1" u="sng" dirty="0" smtClean="0"/>
              <a:t>Tabel:</a:t>
            </a:r>
          </a:p>
          <a:p>
            <a:endParaRPr lang="nl-NL" b="1" u="sng" dirty="0" smtClean="0"/>
          </a:p>
          <a:p>
            <a:endParaRPr lang="nl-NL" b="1" u="sng" dirty="0" smtClean="0"/>
          </a:p>
          <a:p>
            <a:endParaRPr lang="nl-NL" dirty="0" smtClean="0"/>
          </a:p>
          <a:p>
            <a:endParaRPr lang="nl-NL" dirty="0" smtClean="0"/>
          </a:p>
          <a:p>
            <a:endParaRPr lang="nl-NL" dirty="0" smtClean="0"/>
          </a:p>
          <a:p>
            <a:endParaRPr lang="nl-NL" dirty="0" smtClean="0"/>
          </a:p>
          <a:p>
            <a:endParaRPr lang="nl-NL" dirty="0" smtClean="0"/>
          </a:p>
          <a:p>
            <a:endParaRPr lang="nl-NL" dirty="0" smtClean="0"/>
          </a:p>
          <a:p>
            <a:endParaRPr lang="nl-NL" b="1" u="sng" dirty="0" smtClean="0"/>
          </a:p>
          <a:p>
            <a:endParaRPr lang="nl-NL" b="1" u="sng" dirty="0" smtClean="0"/>
          </a:p>
          <a:p>
            <a:r>
              <a:rPr lang="nl-NL" b="1" u="sng" dirty="0" smtClean="0"/>
              <a:t>Grafiek</a:t>
            </a:r>
            <a:r>
              <a:rPr lang="nl-NL" dirty="0" smtClean="0"/>
              <a:t>: zet in een grafiek uit</a:t>
            </a:r>
          </a:p>
          <a:p>
            <a:pPr>
              <a:buNone/>
            </a:pPr>
            <a:r>
              <a:rPr lang="nl-NL" dirty="0" smtClean="0"/>
              <a:t>	De concentratie van de </a:t>
            </a:r>
            <a:r>
              <a:rPr lang="nl-NL" dirty="0" err="1" smtClean="0"/>
              <a:t>NaCl</a:t>
            </a:r>
            <a:r>
              <a:rPr lang="nl-NL" dirty="0" smtClean="0"/>
              <a:t> oplossing (%) tegen de toename/afname in lengte.</a:t>
            </a:r>
          </a:p>
          <a:p>
            <a:pPr>
              <a:buNone/>
            </a:pPr>
            <a:endParaRPr lang="nl-NL" dirty="0" smtClean="0"/>
          </a:p>
          <a:p>
            <a:endParaRPr lang="nl-NL" dirty="0"/>
          </a:p>
        </p:txBody>
      </p:sp>
      <p:graphicFrame>
        <p:nvGraphicFramePr>
          <p:cNvPr id="4" name="Tabel 3"/>
          <p:cNvGraphicFramePr>
            <a:graphicFrameLocks noGrp="1"/>
          </p:cNvGraphicFramePr>
          <p:nvPr/>
        </p:nvGraphicFramePr>
        <p:xfrm>
          <a:off x="683568" y="1556792"/>
          <a:ext cx="8064894" cy="3291840"/>
        </p:xfrm>
        <a:graphic>
          <a:graphicData uri="http://schemas.openxmlformats.org/drawingml/2006/table">
            <a:tbl>
              <a:tblPr firstRow="1" bandRow="1">
                <a:tableStyleId>{5C22544A-7EE6-4342-B048-85BDC9FD1C3A}</a:tableStyleId>
              </a:tblPr>
              <a:tblGrid>
                <a:gridCol w="3466488"/>
                <a:gridCol w="707448"/>
                <a:gridCol w="778192"/>
                <a:gridCol w="778192"/>
                <a:gridCol w="778192"/>
                <a:gridCol w="778192"/>
                <a:gridCol w="778190"/>
              </a:tblGrid>
              <a:tr h="612077">
                <a:tc>
                  <a:txBody>
                    <a:bodyPr/>
                    <a:lstStyle/>
                    <a:p>
                      <a:r>
                        <a:rPr lang="nl-NL" dirty="0" smtClean="0"/>
                        <a:t>Datum inzetten (begin)</a:t>
                      </a:r>
                    </a:p>
                    <a:p>
                      <a:r>
                        <a:rPr lang="nl-NL" dirty="0" smtClean="0"/>
                        <a:t>Datum uithalen (eind)</a:t>
                      </a:r>
                      <a:endParaRPr lang="nl-NL" dirty="0"/>
                    </a:p>
                  </a:txBody>
                  <a:tcPr/>
                </a:tc>
                <a:tc>
                  <a:txBody>
                    <a:bodyPr/>
                    <a:lstStyle/>
                    <a:p>
                      <a:r>
                        <a:rPr lang="nl-NL" dirty="0" smtClean="0"/>
                        <a:t>Buis 1</a:t>
                      </a:r>
                      <a:endParaRPr lang="nl-NL" dirty="0"/>
                    </a:p>
                  </a:txBody>
                  <a:tcPr/>
                </a:tc>
                <a:tc>
                  <a:txBody>
                    <a:bodyPr/>
                    <a:lstStyle/>
                    <a:p>
                      <a:r>
                        <a:rPr lang="nl-NL" dirty="0" smtClean="0"/>
                        <a:t>Buis 2</a:t>
                      </a:r>
                      <a:endParaRPr lang="nl-NL" dirty="0"/>
                    </a:p>
                  </a:txBody>
                  <a:tcPr/>
                </a:tc>
                <a:tc>
                  <a:txBody>
                    <a:bodyPr/>
                    <a:lstStyle/>
                    <a:p>
                      <a:r>
                        <a:rPr lang="nl-NL" dirty="0" smtClean="0"/>
                        <a:t>Buis 3</a:t>
                      </a:r>
                      <a:endParaRPr lang="nl-NL" dirty="0"/>
                    </a:p>
                  </a:txBody>
                  <a:tcPr/>
                </a:tc>
                <a:tc>
                  <a:txBody>
                    <a:bodyPr/>
                    <a:lstStyle/>
                    <a:p>
                      <a:r>
                        <a:rPr lang="nl-NL" dirty="0" smtClean="0"/>
                        <a:t>Buis 4</a:t>
                      </a:r>
                      <a:endParaRPr lang="nl-NL" dirty="0"/>
                    </a:p>
                  </a:txBody>
                  <a:tcPr/>
                </a:tc>
                <a:tc>
                  <a:txBody>
                    <a:bodyPr/>
                    <a:lstStyle/>
                    <a:p>
                      <a:r>
                        <a:rPr lang="nl-NL" dirty="0" smtClean="0"/>
                        <a:t>Buis 5</a:t>
                      </a:r>
                      <a:endParaRPr lang="nl-NL" dirty="0"/>
                    </a:p>
                  </a:txBody>
                  <a:tcPr/>
                </a:tc>
                <a:tc>
                  <a:txBody>
                    <a:bodyPr/>
                    <a:lstStyle/>
                    <a:p>
                      <a:r>
                        <a:rPr lang="nl-NL" dirty="0" smtClean="0"/>
                        <a:t>Buis 6</a:t>
                      </a:r>
                      <a:endParaRPr lang="nl-NL" dirty="0"/>
                    </a:p>
                  </a:txBody>
                  <a:tcPr/>
                </a:tc>
              </a:tr>
              <a:tr h="349758">
                <a:tc>
                  <a:txBody>
                    <a:bodyPr/>
                    <a:lstStyle/>
                    <a:p>
                      <a:r>
                        <a:rPr lang="nl-NL" dirty="0" smtClean="0"/>
                        <a:t>% </a:t>
                      </a:r>
                      <a:r>
                        <a:rPr lang="nl-NL" dirty="0" err="1" smtClean="0"/>
                        <a:t>NaCl</a:t>
                      </a:r>
                      <a:r>
                        <a:rPr lang="nl-NL" dirty="0" smtClean="0"/>
                        <a:t> in de oplossing</a:t>
                      </a:r>
                      <a:endParaRPr lang="nl-NL" dirty="0"/>
                    </a:p>
                  </a:txBody>
                  <a:tcPr/>
                </a:tc>
                <a:tc>
                  <a:txBody>
                    <a:bodyPr/>
                    <a:lstStyle/>
                    <a:p>
                      <a:endParaRPr lang="nl-NL"/>
                    </a:p>
                  </a:txBody>
                  <a:tcPr/>
                </a:tc>
                <a:tc>
                  <a:txBody>
                    <a:bodyPr/>
                    <a:lstStyle/>
                    <a:p>
                      <a:endParaRPr lang="nl-NL"/>
                    </a:p>
                  </a:txBody>
                  <a:tcPr/>
                </a:tc>
                <a:tc>
                  <a:txBody>
                    <a:bodyPr/>
                    <a:lstStyle/>
                    <a:p>
                      <a:endParaRPr lang="nl-NL" dirty="0"/>
                    </a:p>
                  </a:txBody>
                  <a:tcPr/>
                </a:tc>
                <a:tc>
                  <a:txBody>
                    <a:bodyPr/>
                    <a:lstStyle/>
                    <a:p>
                      <a:endParaRPr lang="nl-NL"/>
                    </a:p>
                  </a:txBody>
                  <a:tcPr/>
                </a:tc>
                <a:tc>
                  <a:txBody>
                    <a:bodyPr/>
                    <a:lstStyle/>
                    <a:p>
                      <a:endParaRPr lang="nl-NL"/>
                    </a:p>
                  </a:txBody>
                  <a:tcPr/>
                </a:tc>
                <a:tc>
                  <a:txBody>
                    <a:bodyPr/>
                    <a:lstStyle/>
                    <a:p>
                      <a:endParaRPr lang="nl-NL"/>
                    </a:p>
                  </a:txBody>
                  <a:tcPr/>
                </a:tc>
              </a:tr>
              <a:tr h="612077">
                <a:tc>
                  <a:txBody>
                    <a:bodyPr/>
                    <a:lstStyle/>
                    <a:p>
                      <a:r>
                        <a:rPr lang="nl-NL" dirty="0" smtClean="0"/>
                        <a:t>Afmetingen (lengte x dikte) begin </a:t>
                      </a:r>
                      <a:endParaRPr lang="nl-NL" dirty="0"/>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tr>
              <a:tr h="3497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Afmetingen (lengte x dikte) eind </a:t>
                      </a:r>
                      <a:endParaRPr lang="nl-NL" dirty="0"/>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tr>
              <a:tr h="3497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(heel)</a:t>
                      </a:r>
                      <a:r>
                        <a:rPr lang="nl-NL" baseline="0" dirty="0" smtClean="0"/>
                        <a:t> stevig/ (heel) slap</a:t>
                      </a:r>
                      <a:endParaRPr lang="nl-NL" dirty="0"/>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dirty="0"/>
                    </a:p>
                  </a:txBody>
                  <a:tcPr/>
                </a:tc>
              </a:tr>
              <a:tr h="874396">
                <a:tc>
                  <a:txBody>
                    <a:bodyPr/>
                    <a:lstStyle/>
                    <a:p>
                      <a:r>
                        <a:rPr lang="nl-NL" dirty="0" smtClean="0"/>
                        <a:t>Verschil in afmetingen</a:t>
                      </a:r>
                      <a:r>
                        <a:rPr lang="nl-NL" baseline="0" dirty="0" smtClean="0"/>
                        <a:t> tussen begin en eind </a:t>
                      </a:r>
                    </a:p>
                    <a:p>
                      <a:r>
                        <a:rPr lang="nl-NL" baseline="0" dirty="0" smtClean="0"/>
                        <a:t>(toename/ afname in mm)</a:t>
                      </a:r>
                      <a:endParaRPr lang="nl-NL" dirty="0"/>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a:p>
                  </a:txBody>
                  <a:tcPr/>
                </a:tc>
                <a:tc>
                  <a:txBody>
                    <a:bodyPr/>
                    <a:lstStyle/>
                    <a:p>
                      <a:endParaRPr lang="nl-NL"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orsprong">
  <a:themeElements>
    <a:clrScheme name="Oorsprong">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orsprong">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orsprong">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105</TotalTime>
  <Words>543</Words>
  <Application>Microsoft Office PowerPoint</Application>
  <PresentationFormat>Diavoorstelling (4:3)</PresentationFormat>
  <Paragraphs>73</Paragraphs>
  <Slides>8</Slides>
  <Notes>0</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Oorsprong</vt:lpstr>
      <vt:lpstr>Practicum osmose</vt:lpstr>
      <vt:lpstr>Verdunningsreeks maken</vt:lpstr>
      <vt:lpstr>Gelijke staafjes aardappel</vt:lpstr>
      <vt:lpstr>Verder…</vt:lpstr>
      <vt:lpstr>Eerste deel van het verslag:</vt:lpstr>
      <vt:lpstr>Deel 2 van het practicum: resultaten</vt:lpstr>
      <vt:lpstr>Verslag maken:</vt:lpstr>
      <vt:lpstr>Resultaten uitwerken: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Practicum osmose</dc:title>
  <dc:creator>Sandra Sloot</dc:creator>
  <cp:lastModifiedBy>Sandra Sloot</cp:lastModifiedBy>
  <cp:revision>11</cp:revision>
  <dcterms:created xsi:type="dcterms:W3CDTF">2013-09-13T09:17:22Z</dcterms:created>
  <dcterms:modified xsi:type="dcterms:W3CDTF">2013-09-13T11:02:34Z</dcterms:modified>
</cp:coreProperties>
</file>